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6" autoAdjust="0"/>
    <p:restoredTop sz="94660"/>
  </p:normalViewPr>
  <p:slideViewPr>
    <p:cSldViewPr snapToGrid="0">
      <p:cViewPr varScale="1">
        <p:scale>
          <a:sx n="20" d="100"/>
          <a:sy n="20" d="100"/>
        </p:scale>
        <p:origin x="9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42803763" cy="568959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22986" y="6492592"/>
            <a:ext cx="12600000" cy="10040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800" b="1" dirty="0"/>
              <a:t>Background:</a:t>
            </a:r>
            <a:r>
              <a:rPr lang="en-GB" sz="4800" dirty="0"/>
              <a:t> TB has still a high prevalence and mortality worldwide, also representing the leading cause of death in HIV+ people. In Kenya, in 2018, 32.000 people died due to TB, and 40.000 HIV+ patients were diagnosed with TB in the same year. In 2016 only 63,4% of people with TB worldwide were diagnosed; the diagnosis of TB among HIV+ patients is particularly challenging. The objective of the present study is to improve TB diagnosis among HIV+ patients. High sensitivity C-reactive protein (HS-CPR), LF-LAM test, and Gene </a:t>
            </a:r>
            <a:r>
              <a:rPr lang="en-GB" sz="4800" dirty="0" err="1"/>
              <a:t>Xpert</a:t>
            </a:r>
            <a:r>
              <a:rPr lang="en-GB" sz="4800" dirty="0"/>
              <a:t> will be evaluated in order to define diagnostic algorithms for TB in HIV+ patients.</a:t>
            </a:r>
            <a:endParaRPr lang="en-GB" altLang="en-US" sz="8000" dirty="0"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2986" y="17419190"/>
            <a:ext cx="12600000" cy="872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800" b="1" dirty="0"/>
              <a:t>Methods:</a:t>
            </a:r>
            <a:r>
              <a:rPr lang="en-GB" sz="4800" dirty="0"/>
              <a:t> IDEA (Innovative Diagnostic Enhancement Against) TB is a prospective study aimed to evaluate innovative diagnostic tools for TB in HIV+ patients. HIV+ consecutive adult patients attending the sites of the study (DREAM </a:t>
            </a:r>
            <a:r>
              <a:rPr lang="en-GB" sz="4800" dirty="0" err="1"/>
              <a:t>Centers</a:t>
            </a:r>
            <a:r>
              <a:rPr lang="en-GB" sz="4800" dirty="0"/>
              <a:t> in Meru/</a:t>
            </a:r>
            <a:r>
              <a:rPr lang="en-GB" sz="4800" dirty="0" err="1"/>
              <a:t>Nchiru</a:t>
            </a:r>
            <a:r>
              <a:rPr lang="en-GB" sz="4800" dirty="0"/>
              <a:t>, </a:t>
            </a:r>
            <a:r>
              <a:rPr lang="en-GB" sz="4800" dirty="0" err="1"/>
              <a:t>Chaaria</a:t>
            </a:r>
            <a:r>
              <a:rPr lang="en-GB" sz="4800" dirty="0"/>
              <a:t>, </a:t>
            </a:r>
            <a:r>
              <a:rPr lang="en-GB" sz="4800" dirty="0" err="1"/>
              <a:t>Nkubu</a:t>
            </a:r>
            <a:r>
              <a:rPr lang="en-GB" sz="4800" dirty="0"/>
              <a:t>) who were clinically suspected of having TB and referred for Gene </a:t>
            </a:r>
            <a:r>
              <a:rPr lang="en-GB" sz="4800" dirty="0" err="1"/>
              <a:t>Xpert</a:t>
            </a:r>
            <a:r>
              <a:rPr lang="en-GB" sz="4800" dirty="0"/>
              <a:t> were enrolled. Each participant was entered in the datasheet (demographic, anthropometric and clinical data) and tests were performed: urinary LF-LAM-test, serum HS-CRP and Gene </a:t>
            </a:r>
            <a:r>
              <a:rPr lang="en-GB" sz="4800" dirty="0" err="1"/>
              <a:t>Xpert</a:t>
            </a:r>
            <a:r>
              <a:rPr lang="en-GB" sz="4800" dirty="0"/>
              <a:t> on sputum.</a:t>
            </a:r>
            <a:endParaRPr lang="en-GB" altLang="en-US" sz="8000" dirty="0"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5770" y="718997"/>
            <a:ext cx="38848240" cy="1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</a:rPr>
              <a:t>Enhancing TB diagnosis in HIV+ patients in Kenya:</a:t>
            </a:r>
          </a:p>
          <a:p>
            <a:pPr algn="ctr"/>
            <a:r>
              <a:rPr lang="en-GB" sz="8000" b="1" dirty="0">
                <a:solidFill>
                  <a:schemeClr val="bg1"/>
                </a:solidFill>
              </a:rPr>
              <a:t>preliminary results of IDEA-TB study in a cohort from DREAM program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3242097"/>
            <a:ext cx="42803763" cy="79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F. Ciccacci</a:t>
            </a:r>
            <a:r>
              <a:rPr lang="en-GB" sz="4400" baseline="30000" dirty="0">
                <a:solidFill>
                  <a:schemeClr val="bg1"/>
                </a:solidFill>
              </a:rPr>
              <a:t>1</a:t>
            </a:r>
            <a:r>
              <a:rPr lang="en-GB" sz="4400" dirty="0">
                <a:solidFill>
                  <a:schemeClr val="bg1"/>
                </a:solidFill>
              </a:rPr>
              <a:t>, </a:t>
            </a:r>
            <a:r>
              <a:rPr lang="en-GB" sz="4400" u="sng" dirty="0">
                <a:solidFill>
                  <a:schemeClr val="bg1"/>
                </a:solidFill>
              </a:rPr>
              <a:t>K. Wouters</a:t>
            </a:r>
            <a:r>
              <a:rPr lang="en-GB" sz="4400" u="sng" baseline="30000" dirty="0">
                <a:solidFill>
                  <a:schemeClr val="bg1"/>
                </a:solidFill>
              </a:rPr>
              <a:t>2</a:t>
            </a:r>
            <a:r>
              <a:rPr lang="en-GB" sz="4400" dirty="0">
                <a:solidFill>
                  <a:schemeClr val="bg1"/>
                </a:solidFill>
              </a:rPr>
              <a:t>, B. Welu</a:t>
            </a:r>
            <a:r>
              <a:rPr lang="en-GB" sz="4400" baseline="30000" dirty="0">
                <a:solidFill>
                  <a:schemeClr val="bg1"/>
                </a:solidFill>
              </a:rPr>
              <a:t>3</a:t>
            </a:r>
            <a:r>
              <a:rPr lang="en-GB" sz="4400" dirty="0">
                <a:solidFill>
                  <a:schemeClr val="bg1"/>
                </a:solidFill>
              </a:rPr>
              <a:t>, H. Ndoi</a:t>
            </a:r>
            <a:r>
              <a:rPr lang="en-GB" sz="4400" baseline="30000" dirty="0">
                <a:solidFill>
                  <a:schemeClr val="bg1"/>
                </a:solidFill>
              </a:rPr>
              <a:t>3</a:t>
            </a:r>
            <a:r>
              <a:rPr lang="en-GB" sz="4400" dirty="0">
                <a:solidFill>
                  <a:schemeClr val="bg1"/>
                </a:solidFill>
              </a:rPr>
              <a:t>, I. Karea</a:t>
            </a:r>
            <a:r>
              <a:rPr lang="en-GB" sz="4400" baseline="30000" dirty="0">
                <a:solidFill>
                  <a:schemeClr val="bg1"/>
                </a:solidFill>
              </a:rPr>
              <a:t>3</a:t>
            </a:r>
            <a:r>
              <a:rPr lang="en-GB" sz="4400" dirty="0">
                <a:solidFill>
                  <a:schemeClr val="bg1"/>
                </a:solidFill>
              </a:rPr>
              <a:t>, S. Orlando</a:t>
            </a:r>
            <a:r>
              <a:rPr lang="en-GB" sz="4400" baseline="30000" dirty="0">
                <a:solidFill>
                  <a:schemeClr val="bg1"/>
                </a:solidFill>
              </a:rPr>
              <a:t>4</a:t>
            </a:r>
            <a:r>
              <a:rPr lang="en-GB" sz="4400" dirty="0">
                <a:solidFill>
                  <a:schemeClr val="bg1"/>
                </a:solidFill>
              </a:rPr>
              <a:t>, D. Brambilla</a:t>
            </a:r>
            <a:r>
              <a:rPr lang="en-GB" sz="4400" baseline="30000" dirty="0">
                <a:solidFill>
                  <a:schemeClr val="bg1"/>
                </a:solidFill>
              </a:rPr>
              <a:t>5</a:t>
            </a:r>
            <a:r>
              <a:rPr lang="en-GB" sz="4400" dirty="0">
                <a:solidFill>
                  <a:schemeClr val="bg1"/>
                </a:solidFill>
              </a:rPr>
              <a:t>, K. Munene</a:t>
            </a:r>
            <a:r>
              <a:rPr lang="en-GB" sz="4400" baseline="30000" dirty="0">
                <a:solidFill>
                  <a:schemeClr val="bg1"/>
                </a:solidFill>
              </a:rPr>
              <a:t>3</a:t>
            </a:r>
            <a:r>
              <a:rPr lang="en-GB" sz="4400" dirty="0">
                <a:solidFill>
                  <a:schemeClr val="bg1"/>
                </a:solidFill>
              </a:rPr>
              <a:t>, P. Giglio</a:t>
            </a:r>
            <a:r>
              <a:rPr lang="en-GB" sz="4400" baseline="30000" dirty="0">
                <a:solidFill>
                  <a:schemeClr val="bg1"/>
                </a:solidFill>
              </a:rPr>
              <a:t>5</a:t>
            </a:r>
            <a:r>
              <a:rPr lang="en-GB" sz="4400" dirty="0">
                <a:solidFill>
                  <a:schemeClr val="bg1"/>
                </a:solidFill>
              </a:rPr>
              <a:t>, B. Opanga</a:t>
            </a:r>
            <a:r>
              <a:rPr lang="en-GB" sz="4400" baseline="30000" dirty="0">
                <a:solidFill>
                  <a:schemeClr val="bg1"/>
                </a:solidFill>
              </a:rPr>
              <a:t>6</a:t>
            </a:r>
            <a:r>
              <a:rPr lang="en-GB" sz="4400" dirty="0">
                <a:solidFill>
                  <a:schemeClr val="bg1"/>
                </a:solidFill>
              </a:rPr>
              <a:t>, A. Ronoh</a:t>
            </a:r>
            <a:r>
              <a:rPr lang="en-GB" sz="4400" baseline="30000" dirty="0">
                <a:solidFill>
                  <a:schemeClr val="bg1"/>
                </a:solidFill>
              </a:rPr>
              <a:t>7</a:t>
            </a:r>
            <a:r>
              <a:rPr lang="en-GB" sz="4400" dirty="0">
                <a:solidFill>
                  <a:schemeClr val="bg1"/>
                </a:solidFill>
              </a:rPr>
              <a:t>, S. Mukwanjagi</a:t>
            </a:r>
            <a:r>
              <a:rPr lang="en-GB" sz="4400" baseline="30000" dirty="0">
                <a:solidFill>
                  <a:schemeClr val="bg1"/>
                </a:solidFill>
              </a:rPr>
              <a:t>8</a:t>
            </a:r>
            <a:r>
              <a:rPr lang="en-GB" sz="4400" dirty="0">
                <a:solidFill>
                  <a:schemeClr val="bg1"/>
                </a:solidFill>
              </a:rPr>
              <a:t>, R. Mwiraria</a:t>
            </a:r>
            <a:r>
              <a:rPr lang="en-GB" sz="4400" baseline="30000" dirty="0">
                <a:solidFill>
                  <a:schemeClr val="bg1"/>
                </a:solidFill>
              </a:rPr>
              <a:t>8</a:t>
            </a:r>
            <a:r>
              <a:rPr lang="en-GB" sz="4400" dirty="0">
                <a:solidFill>
                  <a:schemeClr val="bg1"/>
                </a:solidFill>
              </a:rPr>
              <a:t>, G. Guidotti</a:t>
            </a:r>
            <a:r>
              <a:rPr lang="en-GB" sz="4400" baseline="30000" dirty="0">
                <a:solidFill>
                  <a:schemeClr val="bg1"/>
                </a:solidFill>
              </a:rPr>
              <a:t>9</a:t>
            </a:r>
            <a:r>
              <a:rPr lang="en-GB" sz="4400" dirty="0">
                <a:solidFill>
                  <a:schemeClr val="bg1"/>
                </a:solidFill>
              </a:rPr>
              <a:t>, M.C. Marazzi</a:t>
            </a:r>
            <a:r>
              <a:rPr lang="en-GB" sz="4400" baseline="300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 dirty="0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| 6-10 JULY 2020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827257" y="18251121"/>
            <a:ext cx="12600000" cy="1092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800" b="1" dirty="0"/>
              <a:t>Results:</a:t>
            </a:r>
            <a:r>
              <a:rPr lang="en-GB" sz="4800" dirty="0"/>
              <a:t> In nine months (May-December 2019), 389 TB-suspected patients were enrolled. 62.5%(243/389) were female, the median age was 46(±12) years, 26.7%(104/389) patients were malnourished, and the median CD4 count was 417 [IQR 237-643]. TB was diagnosed on a total of 63(16.19%) patients (either LAM or </a:t>
            </a:r>
            <a:r>
              <a:rPr lang="en-GB" sz="4800" dirty="0" err="1"/>
              <a:t>Xpert</a:t>
            </a:r>
            <a:r>
              <a:rPr lang="en-GB" sz="4800" dirty="0"/>
              <a:t> positive test). Concordance between </a:t>
            </a:r>
            <a:r>
              <a:rPr lang="en-GB" sz="4800" dirty="0" err="1"/>
              <a:t>Xpert</a:t>
            </a:r>
            <a:r>
              <a:rPr lang="en-GB" sz="4800" dirty="0"/>
              <a:t> and LAM test was 85.3%. HS-CRP was significantly higher in TB patients (40.2 mg/L vs 11.0 mg/L, p&lt;0,000) (Figure 1). The only predictor of TB diagnosis was plasmatic HS-CRP level higher than 10 mg/L (OR 4.01 [2.28-7.06]). No association between TB, CD4 count or BMI was observed.</a:t>
            </a:r>
            <a:endParaRPr lang="en-GB" altLang="en-US" sz="8800" dirty="0"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591546" y="18251121"/>
            <a:ext cx="12600000" cy="407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4800" b="1" dirty="0"/>
              <a:t>Conclusions:</a:t>
            </a:r>
            <a:r>
              <a:rPr lang="en-GB" sz="4800" dirty="0"/>
              <a:t> Diagnosing TB infection in HIV+ patient remains challenging, as concordance among different tests is suboptimal. HS-CRP could serve as an additional tool in TB diagnosis in HIV+ patients.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9C0D57E-5125-F04E-8558-29157C10A7CC}"/>
              </a:ext>
            </a:extLst>
          </p:cNvPr>
          <p:cNvSpPr/>
          <p:nvPr/>
        </p:nvSpPr>
        <p:spPr>
          <a:xfrm>
            <a:off x="275770" y="4374921"/>
            <a:ext cx="4214713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i="1" baseline="30000" dirty="0">
                <a:solidFill>
                  <a:schemeClr val="bg1"/>
                </a:solidFill>
              </a:rPr>
              <a:t>1</a:t>
            </a:r>
            <a:r>
              <a:rPr lang="en-GB" sz="2600" i="1" dirty="0">
                <a:solidFill>
                  <a:schemeClr val="bg1"/>
                </a:solidFill>
              </a:rPr>
              <a:t>UniCamillus, International University of Health and Medical Science, Rome, Italy, </a:t>
            </a:r>
            <a:r>
              <a:rPr lang="en-GB" sz="2600" i="1" baseline="30000" dirty="0">
                <a:solidFill>
                  <a:schemeClr val="bg1"/>
                </a:solidFill>
              </a:rPr>
              <a:t>2</a:t>
            </a:r>
            <a:r>
              <a:rPr lang="en-GB" sz="2600" i="1" dirty="0">
                <a:solidFill>
                  <a:schemeClr val="bg1"/>
                </a:solidFill>
              </a:rPr>
              <a:t>Institute of Tropical Medicine, Department of Clinical Sciences, Antwerp, Belgium, </a:t>
            </a:r>
            <a:r>
              <a:rPr lang="en-GB" sz="2600" i="1" baseline="30000" dirty="0">
                <a:solidFill>
                  <a:schemeClr val="bg1"/>
                </a:solidFill>
              </a:rPr>
              <a:t>3</a:t>
            </a:r>
            <a:r>
              <a:rPr lang="en-GB" sz="2600" i="1" dirty="0">
                <a:solidFill>
                  <a:schemeClr val="bg1"/>
                </a:solidFill>
              </a:rPr>
              <a:t>Community of </a:t>
            </a:r>
            <a:r>
              <a:rPr lang="en-GB" sz="2600" i="1" dirty="0" err="1">
                <a:solidFill>
                  <a:schemeClr val="bg1"/>
                </a:solidFill>
              </a:rPr>
              <a:t>Sant'Egidio</a:t>
            </a:r>
            <a:r>
              <a:rPr lang="en-GB" sz="2600" i="1" dirty="0">
                <a:solidFill>
                  <a:schemeClr val="bg1"/>
                </a:solidFill>
              </a:rPr>
              <a:t>, DREAM program, Meru, Kenya, </a:t>
            </a:r>
            <a:r>
              <a:rPr lang="en-GB" sz="2600" i="1" baseline="30000" dirty="0">
                <a:solidFill>
                  <a:schemeClr val="bg1"/>
                </a:solidFill>
              </a:rPr>
              <a:t>4</a:t>
            </a:r>
            <a:r>
              <a:rPr lang="en-GB" sz="2600" i="1" dirty="0">
                <a:solidFill>
                  <a:schemeClr val="bg1"/>
                </a:solidFill>
              </a:rPr>
              <a:t>University of Rome Tor </a:t>
            </a:r>
            <a:r>
              <a:rPr lang="en-GB" sz="2600" i="1" dirty="0" err="1">
                <a:solidFill>
                  <a:schemeClr val="bg1"/>
                </a:solidFill>
              </a:rPr>
              <a:t>Vergata</a:t>
            </a:r>
            <a:r>
              <a:rPr lang="en-GB" sz="2600" i="1" dirty="0">
                <a:solidFill>
                  <a:schemeClr val="bg1"/>
                </a:solidFill>
              </a:rPr>
              <a:t>, Department of Biomedicine and Prevention, Rome, Italy, </a:t>
            </a:r>
            <a:r>
              <a:rPr lang="en-GB" sz="2600" i="1" baseline="30000" dirty="0">
                <a:solidFill>
                  <a:schemeClr val="bg1"/>
                </a:solidFill>
              </a:rPr>
              <a:t>5</a:t>
            </a:r>
            <a:r>
              <a:rPr lang="en-GB" sz="2600" i="1" dirty="0">
                <a:solidFill>
                  <a:schemeClr val="bg1"/>
                </a:solidFill>
              </a:rPr>
              <a:t>Community of </a:t>
            </a:r>
            <a:r>
              <a:rPr lang="en-GB" sz="2600" i="1" dirty="0" err="1">
                <a:solidFill>
                  <a:schemeClr val="bg1"/>
                </a:solidFill>
              </a:rPr>
              <a:t>Sant'Egidio</a:t>
            </a:r>
            <a:r>
              <a:rPr lang="en-GB" sz="2600" i="1" dirty="0">
                <a:solidFill>
                  <a:schemeClr val="bg1"/>
                </a:solidFill>
              </a:rPr>
              <a:t>, DREAM program, Rome, Italy, </a:t>
            </a:r>
            <a:r>
              <a:rPr lang="en-GB" sz="2600" i="1" baseline="30000" dirty="0">
                <a:solidFill>
                  <a:schemeClr val="bg1"/>
                </a:solidFill>
              </a:rPr>
              <a:t>6</a:t>
            </a:r>
            <a:r>
              <a:rPr lang="en-GB" sz="2600" i="1" dirty="0">
                <a:solidFill>
                  <a:schemeClr val="bg1"/>
                </a:solidFill>
              </a:rPr>
              <a:t>National AIDS and STIs Control Programme, Nairobi, Kenya, </a:t>
            </a:r>
            <a:r>
              <a:rPr lang="en-GB" sz="2600" i="1" baseline="30000" dirty="0">
                <a:solidFill>
                  <a:schemeClr val="bg1"/>
                </a:solidFill>
              </a:rPr>
              <a:t>7</a:t>
            </a:r>
            <a:r>
              <a:rPr lang="en-GB" sz="2600" i="1" dirty="0">
                <a:solidFill>
                  <a:schemeClr val="bg1"/>
                </a:solidFill>
              </a:rPr>
              <a:t>National Tuberculosis, Leprosy and Lung Disease Program, Nairobi, Kenya, </a:t>
            </a:r>
            <a:r>
              <a:rPr lang="en-GB" sz="2600" i="1" baseline="30000" dirty="0">
                <a:solidFill>
                  <a:schemeClr val="bg1"/>
                </a:solidFill>
              </a:rPr>
              <a:t>8</a:t>
            </a:r>
            <a:r>
              <a:rPr lang="en-GB" sz="2600" i="1" dirty="0">
                <a:solidFill>
                  <a:schemeClr val="bg1"/>
                </a:solidFill>
              </a:rPr>
              <a:t>Consolata Hospital, </a:t>
            </a:r>
            <a:r>
              <a:rPr lang="en-GB" sz="2600" i="1" dirty="0" err="1">
                <a:solidFill>
                  <a:schemeClr val="bg1"/>
                </a:solidFill>
              </a:rPr>
              <a:t>Nkubu</a:t>
            </a:r>
            <a:r>
              <a:rPr lang="en-GB" sz="2600" i="1" dirty="0">
                <a:solidFill>
                  <a:schemeClr val="bg1"/>
                </a:solidFill>
              </a:rPr>
              <a:t>, Kenya, </a:t>
            </a:r>
            <a:r>
              <a:rPr lang="en-GB" sz="2600" i="1" baseline="30000" dirty="0">
                <a:solidFill>
                  <a:schemeClr val="bg1"/>
                </a:solidFill>
              </a:rPr>
              <a:t>9</a:t>
            </a:r>
            <a:r>
              <a:rPr lang="en-GB" sz="2600" i="1" dirty="0">
                <a:solidFill>
                  <a:schemeClr val="bg1"/>
                </a:solidFill>
              </a:rPr>
              <a:t>ASL RM 1, Rome, Italy, </a:t>
            </a:r>
            <a:r>
              <a:rPr lang="en-GB" sz="2600" i="1" baseline="30000" dirty="0">
                <a:solidFill>
                  <a:schemeClr val="bg1"/>
                </a:solidFill>
              </a:rPr>
              <a:t>10</a:t>
            </a:r>
            <a:r>
              <a:rPr lang="en-GB" sz="2600" i="1" dirty="0">
                <a:solidFill>
                  <a:schemeClr val="bg1"/>
                </a:solidFill>
              </a:rPr>
              <a:t>LUMSA, Rome, Italy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73ED004-BBCB-3C42-B4EA-397384049991}"/>
              </a:ext>
            </a:extLst>
          </p:cNvPr>
          <p:cNvSpPr/>
          <p:nvPr/>
        </p:nvSpPr>
        <p:spPr>
          <a:xfrm>
            <a:off x="7515922" y="28708932"/>
            <a:ext cx="7398179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0" b="1" dirty="0">
                <a:solidFill>
                  <a:schemeClr val="bg1"/>
                </a:solidFill>
                <a:latin typeface="Arial" panose="020B0604020202020204" pitchFamily="34" charset="0"/>
              </a:rPr>
              <a:t>|  PEB0129</a:t>
            </a:r>
          </a:p>
        </p:txBody>
      </p:sp>
      <p:pic>
        <p:nvPicPr>
          <p:cNvPr id="15" name="Immagine 1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EE2BBE99-FCBC-C947-975D-C8B3F50792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545" y="7063128"/>
            <a:ext cx="12600000" cy="889940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23" name="Gruppo 22">
            <a:extLst>
              <a:ext uri="{FF2B5EF4-FFF2-40B4-BE49-F238E27FC236}">
                <a16:creationId xmlns:a16="http://schemas.microsoft.com/office/drawing/2014/main" id="{D43E18EA-7754-CD40-936E-D4F44F461BEF}"/>
              </a:ext>
            </a:extLst>
          </p:cNvPr>
          <p:cNvGrpSpPr/>
          <p:nvPr/>
        </p:nvGrpSpPr>
        <p:grpSpPr>
          <a:xfrm>
            <a:off x="15751563" y="6452488"/>
            <a:ext cx="10511405" cy="10920056"/>
            <a:chOff x="1018029" y="17160973"/>
            <a:chExt cx="10511405" cy="10920056"/>
          </a:xfrm>
        </p:grpSpPr>
        <p:pic>
          <p:nvPicPr>
            <p:cNvPr id="18" name="Immagine 17" descr="Immagine che contiene testo, mappa&#10;&#10;Descrizione generata automaticamente">
              <a:extLst>
                <a:ext uri="{FF2B5EF4-FFF2-40B4-BE49-F238E27FC236}">
                  <a16:creationId xmlns:a16="http://schemas.microsoft.com/office/drawing/2014/main" id="{1759CF78-0A18-6242-9CBF-A826BF6A9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029" y="17160973"/>
              <a:ext cx="10511405" cy="10920056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pic>
          <p:nvPicPr>
            <p:cNvPr id="20" name="Immagine 19" descr="Immagine che contiene testo, mappa&#10;&#10;Descrizione generata automaticamente">
              <a:extLst>
                <a:ext uri="{FF2B5EF4-FFF2-40B4-BE49-F238E27FC236}">
                  <a16:creationId xmlns:a16="http://schemas.microsoft.com/office/drawing/2014/main" id="{A1F6EF80-AECE-9146-81C0-5AF87B1DDB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" t="21058" r="25483" b="4375"/>
            <a:stretch/>
          </p:blipFill>
          <p:spPr>
            <a:xfrm>
              <a:off x="6302086" y="18152836"/>
              <a:ext cx="4912925" cy="4739934"/>
            </a:xfrm>
            <a:prstGeom prst="ellipse">
              <a:avLst/>
            </a:prstGeom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304800" dist="38100" dir="8100000" sx="103000" sy="103000" algn="tr" rotWithShape="0">
                <a:prstClr val="black">
                  <a:alpha val="28000"/>
                </a:prstClr>
              </a:outerShdw>
            </a:effectLst>
          </p:spPr>
        </p:pic>
      </p:grp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04638BD-D666-154C-873E-4F72620D3889}"/>
              </a:ext>
            </a:extLst>
          </p:cNvPr>
          <p:cNvSpPr txBox="1"/>
          <p:nvPr/>
        </p:nvSpPr>
        <p:spPr>
          <a:xfrm>
            <a:off x="15235657" y="29369354"/>
            <a:ext cx="5406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Corresponding author: </a:t>
            </a:r>
            <a:r>
              <a:rPr lang="en-GB" sz="2000" dirty="0" err="1">
                <a:solidFill>
                  <a:schemeClr val="bg1"/>
                </a:solidFill>
              </a:rPr>
              <a:t>fausto.ciccacci@gmail.com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AA7CED62-CC21-5542-AEA2-FFDFF49C35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1363" y="25958608"/>
            <a:ext cx="2921603" cy="2404236"/>
          </a:xfrm>
          <a:prstGeom prst="rect">
            <a:avLst/>
          </a:prstGeom>
        </p:spPr>
      </p:pic>
      <p:pic>
        <p:nvPicPr>
          <p:cNvPr id="21" name="Immagine 20" descr="Immagine che contiene disegnando, segnale, cibo&#10;&#10;Descrizione generata automaticamente">
            <a:extLst>
              <a:ext uri="{FF2B5EF4-FFF2-40B4-BE49-F238E27FC236}">
                <a16:creationId xmlns:a16="http://schemas.microsoft.com/office/drawing/2014/main" id="{B51B61B8-BBF3-EB4D-8A0A-35DFD986F8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5987" y="26541911"/>
            <a:ext cx="5411746" cy="1820933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372B06EA-80F5-5A43-94EE-DB51501D87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70755" y="25958607"/>
            <a:ext cx="2155361" cy="24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74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Kristien Wouters</cp:lastModifiedBy>
  <cp:revision>29</cp:revision>
  <dcterms:created xsi:type="dcterms:W3CDTF">2016-06-23T11:49:10Z</dcterms:created>
  <dcterms:modified xsi:type="dcterms:W3CDTF">2020-06-23T12:20:44Z</dcterms:modified>
</cp:coreProperties>
</file>